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78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14630400" cy="8229600"/>
  <p:notesSz cx="8229600" cy="14630400"/>
  <p:embeddedFontLst>
    <p:embeddedFont>
      <p:font typeface="Bookman Old Style" panose="02050604050505020204" pitchFamily="18" charset="0"/>
      <p:regular r:id="rId9"/>
      <p:bold r:id="rId10"/>
      <p:italic r:id="rId11"/>
      <p:boldItalic r:id="rId12"/>
    </p:embeddedFont>
    <p:embeddedFont>
      <p:font typeface="Cabin" panose="020B0604020202020204" charset="0"/>
      <p:regular r:id="rId13"/>
    </p:embeddedFont>
    <p:embeddedFont>
      <p:font typeface="Consolas" panose="020B0609020204030204" pitchFamily="49" charset="0"/>
      <p:regular r:id="rId14"/>
      <p:bold r:id="rId15"/>
      <p:italic r:id="rId16"/>
      <p:boldItalic r:id="rId17"/>
    </p:embeddedFont>
    <p:embeddedFont>
      <p:font typeface="Rockwell" panose="02060603020205020403" pitchFamily="18" charset="0"/>
      <p:regular r:id="rId18"/>
      <p:bold r:id="rId19"/>
      <p:italic r:id="rId20"/>
      <p:boldItalic r:id="rId21"/>
    </p:embeddedFont>
    <p:embeddedFont>
      <p:font typeface="Unbounded" panose="020B0604020202020204" charset="0"/>
      <p:regular r:id="rId22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5.fntdata"/><Relationship Id="rId18" Type="http://schemas.openxmlformats.org/officeDocument/2006/relationships/font" Target="fonts/font10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13.fntdata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font" Target="fonts/font9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8.fntdata"/><Relationship Id="rId20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23" Type="http://schemas.openxmlformats.org/officeDocument/2006/relationships/presProps" Target="presProps.xml"/><Relationship Id="rId10" Type="http://schemas.openxmlformats.org/officeDocument/2006/relationships/font" Target="fonts/font2.fntdata"/><Relationship Id="rId19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Relationship Id="rId22" Type="http://schemas.openxmlformats.org/officeDocument/2006/relationships/font" Target="fonts/font1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920135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56D3A1-113A-F3D3-7327-E4E1BBF3CD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792BEE0-71B3-7580-3D85-D181A30B872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322F3AA-4473-D3AD-4D4F-5999D9BC2E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C3DBEE-7799-9F07-CEEB-ADD377D15E6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6763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4323" y="1346836"/>
            <a:ext cx="10801754" cy="2865120"/>
          </a:xfrm>
        </p:spPr>
        <p:txBody>
          <a:bodyPr anchor="b">
            <a:normAutofit/>
          </a:bodyPr>
          <a:lstStyle>
            <a:lvl1pPr algn="ctr">
              <a:defRPr sz="57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14323" y="4322446"/>
            <a:ext cx="10801754" cy="1986914"/>
          </a:xfrm>
        </p:spPr>
        <p:txBody>
          <a:bodyPr/>
          <a:lstStyle>
            <a:lvl1pPr marL="0" indent="0" algn="ctr">
              <a:buNone/>
              <a:defRPr sz="2880"/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9029895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6567" y="5147247"/>
            <a:ext cx="12441077" cy="983226"/>
          </a:xfrm>
        </p:spPr>
        <p:txBody>
          <a:bodyPr anchor="b">
            <a:normAutofit/>
          </a:bodyPr>
          <a:lstStyle>
            <a:lvl1pPr>
              <a:defRPr sz="33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96567" y="745586"/>
            <a:ext cx="12441077" cy="4055682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6554" y="6130474"/>
            <a:ext cx="12439198" cy="818966"/>
          </a:xfrm>
        </p:spPr>
        <p:txBody>
          <a:bodyPr>
            <a:normAutofit/>
          </a:bodyPr>
          <a:lstStyle>
            <a:lvl1pPr marL="0" indent="0" algn="ctr">
              <a:buNone/>
              <a:defRPr sz="216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0227354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6554" y="731521"/>
            <a:ext cx="12424514" cy="4109831"/>
          </a:xfrm>
        </p:spPr>
        <p:txBody>
          <a:bodyPr anchor="ctr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6555" y="5045784"/>
            <a:ext cx="12424513" cy="1910623"/>
          </a:xfrm>
        </p:spPr>
        <p:txBody>
          <a:bodyPr anchor="ctr"/>
          <a:lstStyle>
            <a:lvl1pPr marL="0" indent="0" algn="ctr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1857779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5455" y="731520"/>
            <a:ext cx="11163302" cy="3591485"/>
          </a:xfrm>
        </p:spPr>
        <p:txBody>
          <a:bodyPr anchor="ctr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2064773" y="4332039"/>
            <a:ext cx="10502759" cy="512174"/>
          </a:xfrm>
        </p:spPr>
        <p:txBody>
          <a:bodyPr anchor="t">
            <a:normAutofit/>
          </a:bodyPr>
          <a:lstStyle>
            <a:lvl1pPr marL="0" indent="0" algn="r">
              <a:buNone/>
              <a:defRPr sz="168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6553" y="5045785"/>
            <a:ext cx="12424514" cy="190365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003934" y="882289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96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2789547" y="3566512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96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283155157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6568" y="2552331"/>
            <a:ext cx="12426392" cy="3014202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6553" y="5580667"/>
            <a:ext cx="12424516" cy="1368773"/>
          </a:xfrm>
        </p:spPr>
        <p:txBody>
          <a:bodyPr anchor="t"/>
          <a:lstStyle>
            <a:lvl1pPr marL="0" indent="0" algn="ctr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5991314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096553" y="731520"/>
            <a:ext cx="12424514" cy="15906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096553" y="2505983"/>
            <a:ext cx="3958747" cy="987966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88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096553" y="3493949"/>
            <a:ext cx="3958747" cy="3455491"/>
          </a:xfrm>
        </p:spPr>
        <p:txBody>
          <a:bodyPr anchor="t">
            <a:normAutofit/>
          </a:bodyPr>
          <a:lstStyle>
            <a:lvl1pPr marL="0" indent="0" algn="ctr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333853" y="2505984"/>
            <a:ext cx="3958270" cy="98796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88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5333854" y="3493949"/>
            <a:ext cx="3959785" cy="3455491"/>
          </a:xfrm>
        </p:spPr>
        <p:txBody>
          <a:bodyPr anchor="t">
            <a:normAutofit/>
          </a:bodyPr>
          <a:lstStyle>
            <a:lvl1pPr marL="0" indent="0" algn="ctr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9567958" y="2505984"/>
            <a:ext cx="3949453" cy="98796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88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9571616" y="3493949"/>
            <a:ext cx="3949453" cy="3455491"/>
          </a:xfrm>
        </p:spPr>
        <p:txBody>
          <a:bodyPr anchor="t">
            <a:normAutofit/>
          </a:bodyPr>
          <a:lstStyle>
            <a:lvl1pPr marL="0" indent="0" algn="ctr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11/10/2025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4192295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096554" y="731520"/>
            <a:ext cx="12424514" cy="15906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096555" y="5035079"/>
            <a:ext cx="3958746" cy="69151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10424" y="2758784"/>
            <a:ext cx="3528060" cy="18288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096555" y="5726593"/>
            <a:ext cx="3958746" cy="1222846"/>
          </a:xfrm>
        </p:spPr>
        <p:txBody>
          <a:bodyPr anchor="t">
            <a:normAutofit/>
          </a:bodyPr>
          <a:lstStyle>
            <a:lvl1pPr marL="0" indent="0" algn="ctr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331242" y="5035079"/>
            <a:ext cx="3958780" cy="69151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5482796" y="2758784"/>
            <a:ext cx="3516630" cy="18288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5329618" y="5726592"/>
            <a:ext cx="3960403" cy="1222846"/>
          </a:xfrm>
        </p:spPr>
        <p:txBody>
          <a:bodyPr anchor="t">
            <a:normAutofit/>
          </a:bodyPr>
          <a:lstStyle>
            <a:lvl1pPr marL="0" indent="0" algn="ctr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9568108" y="5035079"/>
            <a:ext cx="3947880" cy="69151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9783364" y="2758784"/>
            <a:ext cx="3518536" cy="18288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9567957" y="5726594"/>
            <a:ext cx="3953110" cy="1222844"/>
          </a:xfrm>
        </p:spPr>
        <p:txBody>
          <a:bodyPr anchor="t">
            <a:normAutofit/>
          </a:bodyPr>
          <a:lstStyle>
            <a:lvl1pPr marL="0" indent="0" algn="ctr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11/10/2025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0155381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8198510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469881" y="731520"/>
            <a:ext cx="3051188" cy="621792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96553" y="731520"/>
            <a:ext cx="9190446" cy="621792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957436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2318177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721646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5944463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3001398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0827689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55990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5093" y="788672"/>
            <a:ext cx="11680214" cy="3423284"/>
          </a:xfrm>
        </p:spPr>
        <p:txBody>
          <a:bodyPr anchor="b">
            <a:normAutofit/>
          </a:bodyPr>
          <a:lstStyle>
            <a:lvl1pPr>
              <a:defRPr sz="408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75093" y="4322446"/>
            <a:ext cx="11680214" cy="1800224"/>
          </a:xfrm>
        </p:spPr>
        <p:txBody>
          <a:bodyPr/>
          <a:lstStyle>
            <a:lvl1pPr marL="0" indent="0" algn="ctr">
              <a:buNone/>
              <a:defRPr sz="2880">
                <a:solidFill>
                  <a:schemeClr val="tx1">
                    <a:tint val="75000"/>
                  </a:schemeClr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3592503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6555" y="731521"/>
            <a:ext cx="12424513" cy="159158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6554" y="2505984"/>
            <a:ext cx="6127205" cy="4443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08084" y="2505984"/>
            <a:ext cx="6112985" cy="4443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4269301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6555" y="731520"/>
            <a:ext cx="12424513" cy="15906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165" y="2505984"/>
            <a:ext cx="5855039" cy="988694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6554" y="3494678"/>
            <a:ext cx="6128650" cy="34547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682404" y="2505984"/>
            <a:ext cx="5838665" cy="988694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06641" y="3494678"/>
            <a:ext cx="6114428" cy="34547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11/10/2025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1512516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11/10/2025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6861620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11/10/2025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9399300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0674" y="731520"/>
            <a:ext cx="4718684" cy="2834640"/>
          </a:xfrm>
        </p:spPr>
        <p:txBody>
          <a:bodyPr anchor="b">
            <a:normAutofit/>
          </a:bodyPr>
          <a:lstStyle>
            <a:lvl1pPr>
              <a:defRPr sz="33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3677" y="731520"/>
            <a:ext cx="7427390" cy="621792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00674" y="3566161"/>
            <a:ext cx="4718684" cy="3383279"/>
          </a:xfrm>
        </p:spPr>
        <p:txBody>
          <a:bodyPr/>
          <a:lstStyle>
            <a:lvl1pPr marL="0" indent="0" algn="ctr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8652807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0673" y="731520"/>
            <a:ext cx="7115728" cy="2834640"/>
          </a:xfrm>
        </p:spPr>
        <p:txBody>
          <a:bodyPr anchor="b">
            <a:normAutofit/>
          </a:bodyPr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909765" y="910657"/>
            <a:ext cx="3906427" cy="5859646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6553" y="3566160"/>
            <a:ext cx="7121940" cy="3383280"/>
          </a:xfrm>
        </p:spPr>
        <p:txBody>
          <a:bodyPr>
            <a:normAutofit/>
          </a:bodyPr>
          <a:lstStyle>
            <a:lvl1pPr marL="0" indent="0" algn="ctr">
              <a:buNone/>
              <a:defRPr sz="216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3364480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6555" y="731521"/>
            <a:ext cx="12424513" cy="15915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6554" y="2515277"/>
            <a:ext cx="12424514" cy="44341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214483" y="705993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11/10/2025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6553" y="7059931"/>
            <a:ext cx="8007438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616814" y="7059931"/>
            <a:ext cx="904254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901074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  <p:sldLayoutId id="2147483696" r:id="rId18"/>
    <p:sldLayoutId id="2147483697" r:id="rId19"/>
    <p:sldLayoutId id="2147483698" r:id="rId20"/>
    <p:sldLayoutId id="2147483699" r:id="rId21"/>
    <p:sldLayoutId id="2147483700" r:id="rId22"/>
  </p:sldLayoutIdLst>
  <p:hf sldNum="0" hdr="0" ftr="0" dt="0"/>
  <p:txStyles>
    <p:titleStyle>
      <a:lvl1pPr algn="ctr" defTabSz="1097280" rtl="0" eaLnBrk="1" latinLnBrk="0" hangingPunct="1">
        <a:lnSpc>
          <a:spcPct val="90000"/>
        </a:lnSpc>
        <a:spcBef>
          <a:spcPct val="0"/>
        </a:spcBef>
        <a:buNone/>
        <a:defRPr sz="408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120000"/>
        </a:lnSpc>
        <a:spcBef>
          <a:spcPts val="12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12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120000"/>
        </a:lnSpc>
        <a:spcBef>
          <a:spcPts val="600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120000"/>
        </a:lnSpc>
        <a:spcBef>
          <a:spcPts val="600"/>
        </a:spcBef>
        <a:buFont typeface="Arial" panose="020B0604020202020204" pitchFamily="34" charset="0"/>
        <a:buChar char="•"/>
        <a:defRPr sz="168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120000"/>
        </a:lnSpc>
        <a:spcBef>
          <a:spcPts val="6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120000"/>
        </a:lnSpc>
        <a:spcBef>
          <a:spcPts val="6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120000"/>
        </a:lnSpc>
        <a:spcBef>
          <a:spcPts val="6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120000"/>
        </a:lnSpc>
        <a:spcBef>
          <a:spcPts val="6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120000"/>
        </a:lnSpc>
        <a:spcBef>
          <a:spcPts val="6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402080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Decentralized Notary Service dApp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2905839"/>
            <a:ext cx="5932527" cy="422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Immutable Proof of Existence</a:t>
            </a:r>
            <a:endParaRPr lang="en-US" sz="2650" dirty="0"/>
          </a:p>
        </p:txBody>
      </p:sp>
      <p:sp>
        <p:nvSpPr>
          <p:cNvPr id="5" name="Text 2"/>
          <p:cNvSpPr/>
          <p:nvPr/>
        </p:nvSpPr>
        <p:spPr>
          <a:xfrm>
            <a:off x="6324124" y="3687128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Leveraging Web3 for Transparent Digital Document Notarization. This presentation outlines the architecture and next steps for our dApp.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6683097" y="508134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Project Goal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6683097" y="5792272"/>
            <a:ext cx="7109579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Build a functional Web3 application for immutable, transparent proof of existence and integrity for digital documents.</a:t>
            </a:r>
            <a:endParaRPr lang="en-US" sz="1850" dirty="0"/>
          </a:p>
        </p:txBody>
      </p:sp>
      <p:sp>
        <p:nvSpPr>
          <p:cNvPr id="8" name="Shape 5"/>
          <p:cNvSpPr/>
          <p:nvPr/>
        </p:nvSpPr>
        <p:spPr>
          <a:xfrm>
            <a:off x="6324124" y="4722376"/>
            <a:ext cx="30480" cy="2105144"/>
          </a:xfrm>
          <a:prstGeom prst="rect">
            <a:avLst/>
          </a:prstGeom>
          <a:solidFill>
            <a:srgbClr val="0A988B"/>
          </a:solidFill>
          <a:ln/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18862" y="329089"/>
            <a:ext cx="945832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The Shift from Centralized to Decentralized Notarization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418862" y="980123"/>
            <a:ext cx="3772614" cy="2110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The Problem: Centralized Bottlenecks</a:t>
            </a:r>
            <a:endParaRPr lang="en-US" sz="1300" dirty="0"/>
          </a:p>
        </p:txBody>
      </p:sp>
      <p:sp>
        <p:nvSpPr>
          <p:cNvPr id="4" name="Shape 2"/>
          <p:cNvSpPr/>
          <p:nvPr/>
        </p:nvSpPr>
        <p:spPr>
          <a:xfrm>
            <a:off x="418862" y="1325761"/>
            <a:ext cx="6750368" cy="756880"/>
          </a:xfrm>
          <a:prstGeom prst="roundRect">
            <a:avLst>
              <a:gd name="adj" fmla="val 9665"/>
            </a:avLst>
          </a:prstGeom>
          <a:solidFill>
            <a:srgbClr val="112836"/>
          </a:solidFill>
          <a:ln w="15240">
            <a:solidFill>
              <a:srgbClr val="49606E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403622" y="1325761"/>
            <a:ext cx="60960" cy="756880"/>
          </a:xfrm>
          <a:prstGeom prst="roundRect">
            <a:avLst>
              <a:gd name="adj" fmla="val 29451"/>
            </a:avLst>
          </a:prstGeom>
          <a:solidFill>
            <a:srgbClr val="0A988B"/>
          </a:solidFill>
          <a:ln/>
        </p:spPr>
      </p:sp>
      <p:sp>
        <p:nvSpPr>
          <p:cNvPr id="6" name="Text 4"/>
          <p:cNvSpPr/>
          <p:nvPr/>
        </p:nvSpPr>
        <p:spPr>
          <a:xfrm>
            <a:off x="599480" y="1460659"/>
            <a:ext cx="1408033" cy="1759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Slow &amp; Costly</a:t>
            </a:r>
            <a:endParaRPr lang="en-US" sz="1100" dirty="0"/>
          </a:p>
        </p:txBody>
      </p:sp>
      <p:sp>
        <p:nvSpPr>
          <p:cNvPr id="7" name="Text 5"/>
          <p:cNvSpPr/>
          <p:nvPr/>
        </p:nvSpPr>
        <p:spPr>
          <a:xfrm>
            <a:off x="599480" y="1756291"/>
            <a:ext cx="6434852" cy="191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Traditional notarization is often a bureaucratic process that is time-consuming and expensive.</a:t>
            </a:r>
            <a:endParaRPr lang="en-US" sz="900" dirty="0"/>
          </a:p>
        </p:txBody>
      </p:sp>
      <p:sp>
        <p:nvSpPr>
          <p:cNvPr id="8" name="Shape 6"/>
          <p:cNvSpPr/>
          <p:nvPr/>
        </p:nvSpPr>
        <p:spPr>
          <a:xfrm>
            <a:off x="418862" y="2202299"/>
            <a:ext cx="6750368" cy="756880"/>
          </a:xfrm>
          <a:prstGeom prst="roundRect">
            <a:avLst>
              <a:gd name="adj" fmla="val 9665"/>
            </a:avLst>
          </a:prstGeom>
          <a:solidFill>
            <a:srgbClr val="112836"/>
          </a:solidFill>
          <a:ln w="15240">
            <a:solidFill>
              <a:srgbClr val="49606E"/>
            </a:solidFill>
            <a:prstDash val="solid"/>
          </a:ln>
        </p:spPr>
      </p:sp>
      <p:sp>
        <p:nvSpPr>
          <p:cNvPr id="9" name="Shape 7"/>
          <p:cNvSpPr/>
          <p:nvPr/>
        </p:nvSpPr>
        <p:spPr>
          <a:xfrm>
            <a:off x="403622" y="2202299"/>
            <a:ext cx="60960" cy="756880"/>
          </a:xfrm>
          <a:prstGeom prst="roundRect">
            <a:avLst>
              <a:gd name="adj" fmla="val 29451"/>
            </a:avLst>
          </a:prstGeom>
          <a:solidFill>
            <a:srgbClr val="0A988B"/>
          </a:solidFill>
          <a:ln/>
        </p:spPr>
      </p:sp>
      <p:sp>
        <p:nvSpPr>
          <p:cNvPr id="10" name="Text 8"/>
          <p:cNvSpPr/>
          <p:nvPr/>
        </p:nvSpPr>
        <p:spPr>
          <a:xfrm>
            <a:off x="599480" y="2337197"/>
            <a:ext cx="1408033" cy="1759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Lack of Integrity</a:t>
            </a:r>
            <a:endParaRPr lang="en-US" sz="1100" dirty="0"/>
          </a:p>
        </p:txBody>
      </p:sp>
      <p:sp>
        <p:nvSpPr>
          <p:cNvPr id="11" name="Text 9"/>
          <p:cNvSpPr/>
          <p:nvPr/>
        </p:nvSpPr>
        <p:spPr>
          <a:xfrm>
            <a:off x="599480" y="2632829"/>
            <a:ext cx="6434852" cy="191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Guaranteeing the permanent integrity of digital documents against tampering is challenging in centralized systems.</a:t>
            </a:r>
            <a:endParaRPr lang="en-US" sz="900" dirty="0"/>
          </a:p>
        </p:txBody>
      </p:sp>
      <p:sp>
        <p:nvSpPr>
          <p:cNvPr id="12" name="Text 10"/>
          <p:cNvSpPr/>
          <p:nvPr/>
        </p:nvSpPr>
        <p:spPr>
          <a:xfrm>
            <a:off x="7468791" y="980123"/>
            <a:ext cx="4452104" cy="2110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The Solution: Immutable Blockchain Records</a:t>
            </a:r>
            <a:endParaRPr lang="en-US" sz="1300" dirty="0"/>
          </a:p>
        </p:txBody>
      </p:sp>
      <p:sp>
        <p:nvSpPr>
          <p:cNvPr id="13" name="Shape 11"/>
          <p:cNvSpPr/>
          <p:nvPr/>
        </p:nvSpPr>
        <p:spPr>
          <a:xfrm>
            <a:off x="7468791" y="1325761"/>
            <a:ext cx="6750368" cy="756880"/>
          </a:xfrm>
          <a:prstGeom prst="roundRect">
            <a:avLst>
              <a:gd name="adj" fmla="val 9665"/>
            </a:avLst>
          </a:prstGeom>
          <a:solidFill>
            <a:srgbClr val="112836"/>
          </a:solidFill>
          <a:ln w="15240">
            <a:solidFill>
              <a:srgbClr val="0A988B"/>
            </a:solidFill>
            <a:prstDash val="solid"/>
          </a:ln>
        </p:spPr>
      </p:sp>
      <p:sp>
        <p:nvSpPr>
          <p:cNvPr id="14" name="Shape 12"/>
          <p:cNvSpPr/>
          <p:nvPr/>
        </p:nvSpPr>
        <p:spPr>
          <a:xfrm>
            <a:off x="7453551" y="1325761"/>
            <a:ext cx="60960" cy="756880"/>
          </a:xfrm>
          <a:prstGeom prst="roundRect">
            <a:avLst>
              <a:gd name="adj" fmla="val 29451"/>
            </a:avLst>
          </a:prstGeom>
          <a:solidFill>
            <a:srgbClr val="0A988B"/>
          </a:solidFill>
          <a:ln/>
        </p:spPr>
      </p:sp>
      <p:sp>
        <p:nvSpPr>
          <p:cNvPr id="15" name="Text 13"/>
          <p:cNvSpPr/>
          <p:nvPr/>
        </p:nvSpPr>
        <p:spPr>
          <a:xfrm>
            <a:off x="7649408" y="1460659"/>
            <a:ext cx="2287786" cy="1759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Decentralized Notary dApp</a:t>
            </a:r>
            <a:endParaRPr lang="en-US" sz="1100" dirty="0"/>
          </a:p>
        </p:txBody>
      </p:sp>
      <p:sp>
        <p:nvSpPr>
          <p:cNvPr id="16" name="Text 14"/>
          <p:cNvSpPr/>
          <p:nvPr/>
        </p:nvSpPr>
        <p:spPr>
          <a:xfrm>
            <a:off x="7649408" y="1756291"/>
            <a:ext cx="6434852" cy="191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Uses a smart contract to create an unchangeable record of a document's cryptographic hash (fingerprint) on a public blockchain.</a:t>
            </a:r>
            <a:endParaRPr lang="en-US" sz="900" dirty="0"/>
          </a:p>
        </p:txBody>
      </p:sp>
      <p:sp>
        <p:nvSpPr>
          <p:cNvPr id="17" name="Shape 15"/>
          <p:cNvSpPr/>
          <p:nvPr/>
        </p:nvSpPr>
        <p:spPr>
          <a:xfrm>
            <a:off x="7468791" y="2202299"/>
            <a:ext cx="6750368" cy="756880"/>
          </a:xfrm>
          <a:prstGeom prst="roundRect">
            <a:avLst>
              <a:gd name="adj" fmla="val 9665"/>
            </a:avLst>
          </a:prstGeom>
          <a:solidFill>
            <a:srgbClr val="112836"/>
          </a:solidFill>
          <a:ln w="15240">
            <a:solidFill>
              <a:srgbClr val="0A988B"/>
            </a:solidFill>
            <a:prstDash val="solid"/>
          </a:ln>
        </p:spPr>
      </p:sp>
      <p:sp>
        <p:nvSpPr>
          <p:cNvPr id="18" name="Shape 16"/>
          <p:cNvSpPr/>
          <p:nvPr/>
        </p:nvSpPr>
        <p:spPr>
          <a:xfrm>
            <a:off x="7453551" y="2202299"/>
            <a:ext cx="60960" cy="756880"/>
          </a:xfrm>
          <a:prstGeom prst="roundRect">
            <a:avLst>
              <a:gd name="adj" fmla="val 29451"/>
            </a:avLst>
          </a:prstGeom>
          <a:solidFill>
            <a:srgbClr val="0A988B"/>
          </a:solidFill>
          <a:ln/>
        </p:spPr>
      </p:sp>
      <p:sp>
        <p:nvSpPr>
          <p:cNvPr id="19" name="Text 17"/>
          <p:cNvSpPr/>
          <p:nvPr/>
        </p:nvSpPr>
        <p:spPr>
          <a:xfrm>
            <a:off x="7649408" y="2337197"/>
            <a:ext cx="1408033" cy="1759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Core Objective</a:t>
            </a:r>
            <a:endParaRPr lang="en-US" sz="1100" dirty="0"/>
          </a:p>
        </p:txBody>
      </p:sp>
      <p:sp>
        <p:nvSpPr>
          <p:cNvPr id="20" name="Text 18"/>
          <p:cNvSpPr/>
          <p:nvPr/>
        </p:nvSpPr>
        <p:spPr>
          <a:xfrm>
            <a:off x="7649408" y="2632829"/>
            <a:ext cx="6434852" cy="191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Develop a functional Web3 application for </a:t>
            </a:r>
            <a:r>
              <a:rPr lang="en-US" sz="90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immutable, transparent</a:t>
            </a:r>
            <a:r>
              <a:rPr lang="en-US" sz="9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document notarization and verification.</a:t>
            </a:r>
            <a:endParaRPr lang="en-US" sz="900" dirty="0"/>
          </a:p>
        </p:txBody>
      </p:sp>
      <p:pic>
        <p:nvPicPr>
          <p:cNvPr id="21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0016" y="3254812"/>
            <a:ext cx="6750368" cy="456897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31150" y="637461"/>
            <a:ext cx="13368099" cy="10608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Technical Foundation: Contract and Frontend Architecture</a:t>
            </a:r>
            <a:endParaRPr lang="en-US" sz="3300" dirty="0"/>
          </a:p>
        </p:txBody>
      </p:sp>
      <p:sp>
        <p:nvSpPr>
          <p:cNvPr id="3" name="Text 1"/>
          <p:cNvSpPr/>
          <p:nvPr/>
        </p:nvSpPr>
        <p:spPr>
          <a:xfrm>
            <a:off x="631150" y="2058948"/>
            <a:ext cx="13368099" cy="2886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Our initial deployment establishes a robust foundation for secure, transparent document proof-of-existence.</a:t>
            </a:r>
            <a:endParaRPr lang="en-US" sz="14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1150" y="2550438"/>
            <a:ext cx="541020" cy="54102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31150" y="3316843"/>
            <a:ext cx="2702004" cy="265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Deployment Network</a:t>
            </a:r>
            <a:endParaRPr lang="en-US" sz="1650" dirty="0"/>
          </a:p>
        </p:txBody>
      </p:sp>
      <p:sp>
        <p:nvSpPr>
          <p:cNvPr id="6" name="Text 3"/>
          <p:cNvSpPr/>
          <p:nvPr/>
        </p:nvSpPr>
        <p:spPr>
          <a:xfrm>
            <a:off x="631150" y="3690104"/>
            <a:ext cx="4305776" cy="8658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Deployed on the </a:t>
            </a:r>
            <a:r>
              <a:rPr lang="en-US" sz="140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Sepolia Test Network</a:t>
            </a: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. Contract Address: </a:t>
            </a:r>
            <a:r>
              <a:rPr lang="en-US" sz="1400" dirty="0">
                <a:solidFill>
                  <a:srgbClr val="0A988B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0xd184b5eA12FD46e847CdDa76bbAeF1299977386D</a:t>
            </a:r>
            <a:endParaRPr lang="en-US" sz="140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162312" y="2550438"/>
            <a:ext cx="541020" cy="54102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162312" y="3316843"/>
            <a:ext cx="2327553" cy="265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Core Functionality</a:t>
            </a:r>
            <a:endParaRPr lang="en-US" sz="1650" dirty="0"/>
          </a:p>
        </p:txBody>
      </p:sp>
      <p:sp>
        <p:nvSpPr>
          <p:cNvPr id="9" name="Text 5"/>
          <p:cNvSpPr/>
          <p:nvPr/>
        </p:nvSpPr>
        <p:spPr>
          <a:xfrm>
            <a:off x="5162312" y="3690104"/>
            <a:ext cx="4305776" cy="8658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Stores a document's </a:t>
            </a:r>
            <a:r>
              <a:rPr lang="en-US" sz="140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SHA-256 hash</a:t>
            </a: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and the notarizer's address using a public mapping. Events are logged via </a:t>
            </a:r>
            <a:r>
              <a:rPr lang="en-US" sz="1400" dirty="0">
                <a:solidFill>
                  <a:srgbClr val="CAD6DE"/>
                </a:solidFill>
                <a:highlight>
                  <a:srgbClr val="1E3543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DocumentNotarized</a:t>
            </a: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.</a:t>
            </a:r>
            <a:endParaRPr lang="en-US" sz="140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693473" y="2550438"/>
            <a:ext cx="541020" cy="541020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9693473" y="3316843"/>
            <a:ext cx="2121813" cy="265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Frontend Stack</a:t>
            </a:r>
            <a:endParaRPr lang="en-US" sz="1650" dirty="0"/>
          </a:p>
        </p:txBody>
      </p:sp>
      <p:sp>
        <p:nvSpPr>
          <p:cNvPr id="12" name="Text 7"/>
          <p:cNvSpPr/>
          <p:nvPr/>
        </p:nvSpPr>
        <p:spPr>
          <a:xfrm>
            <a:off x="9693473" y="3690104"/>
            <a:ext cx="4305776" cy="8658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UI/UX developed with responsive </a:t>
            </a:r>
            <a:r>
              <a:rPr lang="en-US" sz="140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HTML / Tailwind CSS</a:t>
            </a: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. Web3 interaction handled by </a:t>
            </a:r>
            <a:r>
              <a:rPr lang="en-US" sz="140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Ethers.js v6</a:t>
            </a: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for reliable connectivity.</a:t>
            </a:r>
            <a:endParaRPr lang="en-US" sz="140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77772" y="4876443"/>
            <a:ext cx="3165277" cy="2164318"/>
          </a:xfrm>
          <a:prstGeom prst="rect">
            <a:avLst/>
          </a:prstGeom>
        </p:spPr>
      </p:pic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87233" y="4876443"/>
            <a:ext cx="3165277" cy="2164318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631150" y="7361277"/>
            <a:ext cx="13368099" cy="230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Current features include explicit wallet connection and display of complete historical notarization logs for the connected user.</a:t>
            </a:r>
            <a:endParaRPr lang="en-US" sz="11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9495" y="683657"/>
            <a:ext cx="13191411" cy="12091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750"/>
              </a:lnSpc>
              <a:buNone/>
            </a:pPr>
            <a:r>
              <a:rPr lang="en-US" sz="38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Roadmap: State Transition to Enterprise Readiness</a:t>
            </a:r>
            <a:endParaRPr lang="en-US" sz="3800" dirty="0"/>
          </a:p>
        </p:txBody>
      </p:sp>
      <p:sp>
        <p:nvSpPr>
          <p:cNvPr id="3" name="Text 1"/>
          <p:cNvSpPr/>
          <p:nvPr/>
        </p:nvSpPr>
        <p:spPr>
          <a:xfrm>
            <a:off x="719495" y="2303978"/>
            <a:ext cx="13191411" cy="328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We have identified critical upgrades required to move the dApp from a functional prototype to a robust, integrated service.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719495" y="2864168"/>
            <a:ext cx="13191411" cy="4681657"/>
          </a:xfrm>
          <a:prstGeom prst="roundRect">
            <a:avLst>
              <a:gd name="adj" fmla="val 659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727115" y="2871788"/>
            <a:ext cx="13176171" cy="91987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4"/>
          <p:cNvSpPr/>
          <p:nvPr/>
        </p:nvSpPr>
        <p:spPr>
          <a:xfrm>
            <a:off x="932736" y="3002756"/>
            <a:ext cx="3537942" cy="328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User Control/UX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4889302" y="3002756"/>
            <a:ext cx="4193024" cy="328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Explicit "Connect Wallet" button functionality.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9500949" y="3002756"/>
            <a:ext cx="4196834" cy="6579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Implement a </a:t>
            </a:r>
            <a:r>
              <a:rPr lang="en-US" sz="160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Wallet Connect</a:t>
            </a:r>
            <a:r>
              <a:rPr lang="en-US" sz="16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button for </a:t>
            </a:r>
            <a:r>
              <a:rPr lang="en-US" sz="1600" dirty="0">
                <a:solidFill>
                  <a:srgbClr val="0A988B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easy switching/disconnection</a:t>
            </a:r>
            <a:r>
              <a:rPr lang="en-US" sz="16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from within the dApp.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727115" y="3791664"/>
            <a:ext cx="13176171" cy="157781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8"/>
          <p:cNvSpPr/>
          <p:nvPr/>
        </p:nvSpPr>
        <p:spPr>
          <a:xfrm>
            <a:off x="932736" y="3922633"/>
            <a:ext cx="3537942" cy="328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Smart Contract Logic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4889302" y="3922633"/>
            <a:ext cx="4193024" cy="6579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Single-tier access; </a:t>
            </a:r>
            <a:r>
              <a:rPr lang="en-US" sz="160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any wallet</a:t>
            </a:r>
            <a:r>
              <a:rPr lang="en-US" sz="16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can notarize, which is insecure.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9500949" y="3922633"/>
            <a:ext cx="4196834" cy="13158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Implement </a:t>
            </a:r>
            <a:r>
              <a:rPr lang="en-US" sz="160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Multi-Client Role-Based Access Control (RBAC)</a:t>
            </a:r>
            <a:r>
              <a:rPr lang="en-US" sz="16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: Only whitelisted company addresses can notarize; public users retain </a:t>
            </a:r>
            <a:r>
              <a:rPr lang="en-US" sz="160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verification</a:t>
            </a:r>
            <a:r>
              <a:rPr lang="en-US" sz="16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access.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727115" y="5369481"/>
            <a:ext cx="13176171" cy="124884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4" name="Text 12"/>
          <p:cNvSpPr/>
          <p:nvPr/>
        </p:nvSpPr>
        <p:spPr>
          <a:xfrm>
            <a:off x="932736" y="5500449"/>
            <a:ext cx="3537942" cy="328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Application Integration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4889302" y="5500449"/>
            <a:ext cx="4193024" cy="328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Standalone web application.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9500949" y="5500449"/>
            <a:ext cx="4196834" cy="9869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Convert dApp to a </a:t>
            </a:r>
            <a:r>
              <a:rPr lang="en-US" sz="160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Silent API Service</a:t>
            </a:r>
            <a:r>
              <a:rPr lang="en-US" sz="16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(via postMessage protocol) for seamless integration with a backend application ("AI Interviewer").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727115" y="6618327"/>
            <a:ext cx="13176171" cy="91987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8" name="Text 16"/>
          <p:cNvSpPr/>
          <p:nvPr/>
        </p:nvSpPr>
        <p:spPr>
          <a:xfrm>
            <a:off x="932736" y="6749296"/>
            <a:ext cx="3537942" cy="328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Deployment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4889302" y="6749296"/>
            <a:ext cx="4193024" cy="328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Local hosting via http-server.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9500949" y="6749296"/>
            <a:ext cx="4196834" cy="6579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Prepare for </a:t>
            </a:r>
            <a:r>
              <a:rPr lang="en-US" sz="160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public deployment via GitHub Pages</a:t>
            </a:r>
            <a:r>
              <a:rPr lang="en-US" sz="16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.</a:t>
            </a:r>
            <a:endParaRPr lang="en-US" sz="16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150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90761" y="474821"/>
            <a:ext cx="7935278" cy="10158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950"/>
              </a:lnSpc>
              <a:buNone/>
            </a:pPr>
            <a:r>
              <a:rPr lang="en-US" sz="31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Next Steps: Phase 2 for Secure, Scalable Adoption</a:t>
            </a:r>
            <a:endParaRPr lang="en-US" sz="31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0761" y="1749623"/>
            <a:ext cx="863441" cy="125551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126843" y="1922264"/>
            <a:ext cx="3164086" cy="2539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Security: Implement RBAC</a:t>
            </a:r>
            <a:endParaRPr lang="en-US" sz="1550" dirty="0"/>
          </a:p>
        </p:txBody>
      </p:sp>
      <p:sp>
        <p:nvSpPr>
          <p:cNvPr id="6" name="Text 2"/>
          <p:cNvSpPr/>
          <p:nvPr/>
        </p:nvSpPr>
        <p:spPr>
          <a:xfrm>
            <a:off x="7126843" y="2279809"/>
            <a:ext cx="6899196" cy="5526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Apply strict </a:t>
            </a:r>
            <a:r>
              <a:rPr lang="en-US" sz="135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Role-Based Access Control (RBAC)</a:t>
            </a:r>
            <a:r>
              <a:rPr lang="en-US" sz="13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within the Smart Contract to secure notarization rights.</a:t>
            </a:r>
            <a:endParaRPr lang="en-US" sz="13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0761" y="3005138"/>
            <a:ext cx="863441" cy="125551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126843" y="3177778"/>
            <a:ext cx="2926794" cy="2539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UX: Wallet Management</a:t>
            </a:r>
            <a:endParaRPr lang="en-US" sz="1550" dirty="0"/>
          </a:p>
        </p:txBody>
      </p:sp>
      <p:sp>
        <p:nvSpPr>
          <p:cNvPr id="9" name="Text 4"/>
          <p:cNvSpPr/>
          <p:nvPr/>
        </p:nvSpPr>
        <p:spPr>
          <a:xfrm>
            <a:off x="7126843" y="3535323"/>
            <a:ext cx="6899196" cy="5526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Enhance </a:t>
            </a:r>
            <a:r>
              <a:rPr lang="en-US" sz="135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Wallet Management</a:t>
            </a:r>
            <a:r>
              <a:rPr lang="en-US" sz="13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features, including connection switching and improved user experience flows.</a:t>
            </a:r>
            <a:endParaRPr lang="en-US" sz="13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0761" y="4260652"/>
            <a:ext cx="863441" cy="125551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126843" y="4433292"/>
            <a:ext cx="2591514" cy="2539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Integration: Silent API</a:t>
            </a:r>
            <a:endParaRPr lang="en-US" sz="1550" dirty="0"/>
          </a:p>
        </p:txBody>
      </p:sp>
      <p:sp>
        <p:nvSpPr>
          <p:cNvPr id="12" name="Text 6"/>
          <p:cNvSpPr/>
          <p:nvPr/>
        </p:nvSpPr>
        <p:spPr>
          <a:xfrm>
            <a:off x="7126843" y="4790837"/>
            <a:ext cx="6899196" cy="5526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Develop the </a:t>
            </a:r>
            <a:r>
              <a:rPr lang="en-US" sz="135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Silent API</a:t>
            </a:r>
            <a:r>
              <a:rPr lang="en-US" sz="13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integration layer to enable seamless use by enterprise backend systems without requiring a full dApp UI.</a:t>
            </a:r>
            <a:endParaRPr lang="en-US" sz="13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0761" y="5516166"/>
            <a:ext cx="863441" cy="1036201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126843" y="5688806"/>
            <a:ext cx="3271123" cy="2539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Go-Live: Public Deployment</a:t>
            </a:r>
            <a:endParaRPr lang="en-US" sz="1550" dirty="0"/>
          </a:p>
        </p:txBody>
      </p:sp>
      <p:sp>
        <p:nvSpPr>
          <p:cNvPr id="15" name="Text 8"/>
          <p:cNvSpPr/>
          <p:nvPr/>
        </p:nvSpPr>
        <p:spPr>
          <a:xfrm>
            <a:off x="7126843" y="6046351"/>
            <a:ext cx="6899196" cy="2763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Finalize the </a:t>
            </a:r>
            <a:r>
              <a:rPr lang="en-US" sz="135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GitHub Pages</a:t>
            </a:r>
            <a:r>
              <a:rPr lang="en-US" sz="13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deployment process for public access and testing.</a:t>
            </a:r>
            <a:endParaRPr lang="en-US" sz="1350" dirty="0"/>
          </a:p>
        </p:txBody>
      </p:sp>
      <p:sp>
        <p:nvSpPr>
          <p:cNvPr id="16" name="Shape 9"/>
          <p:cNvSpPr/>
          <p:nvPr/>
        </p:nvSpPr>
        <p:spPr>
          <a:xfrm>
            <a:off x="6090761" y="6746558"/>
            <a:ext cx="7935278" cy="1010126"/>
          </a:xfrm>
          <a:prstGeom prst="roundRect">
            <a:avLst>
              <a:gd name="adj" fmla="val 2565"/>
            </a:avLst>
          </a:prstGeom>
          <a:solidFill>
            <a:srgbClr val="054842"/>
          </a:solidFill>
          <a:ln/>
        </p:spPr>
      </p:sp>
      <p:pic>
        <p:nvPicPr>
          <p:cNvPr id="1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63402" y="7009328"/>
            <a:ext cx="215860" cy="172641"/>
          </a:xfrm>
          <a:prstGeom prst="rect">
            <a:avLst/>
          </a:prstGeom>
        </p:spPr>
      </p:pic>
      <p:sp>
        <p:nvSpPr>
          <p:cNvPr id="18" name="Text 10"/>
          <p:cNvSpPr/>
          <p:nvPr/>
        </p:nvSpPr>
        <p:spPr>
          <a:xfrm>
            <a:off x="6651903" y="6962299"/>
            <a:ext cx="7201495" cy="5526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The decentralized notary dApp is technically complete and is now ready for the crucial </a:t>
            </a:r>
            <a:r>
              <a:rPr lang="en-US" sz="1350" dirty="0">
                <a:solidFill>
                  <a:srgbClr val="0A988B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security and integration phase</a:t>
            </a:r>
            <a:r>
              <a:rPr lang="en-US" sz="1350" dirty="0">
                <a:solidFill>
                  <a:srgbClr val="FFFFFF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to enable secure enterprise and public use.</a:t>
            </a:r>
            <a:endParaRPr lang="en-US" sz="13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A697F1-F475-C8B5-3BCE-D2623A657C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70DA0752-4383-6923-777C-A4099290914F}"/>
              </a:ext>
            </a:extLst>
          </p:cNvPr>
          <p:cNvSpPr/>
          <p:nvPr/>
        </p:nvSpPr>
        <p:spPr>
          <a:xfrm>
            <a:off x="236518" y="329089"/>
            <a:ext cx="945832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Made By:</a:t>
            </a:r>
            <a:endParaRPr lang="en-US" sz="2200" dirty="0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8F93A036-A842-D66B-56CC-00DF6151F7FE}"/>
              </a:ext>
            </a:extLst>
          </p:cNvPr>
          <p:cNvSpPr/>
          <p:nvPr/>
        </p:nvSpPr>
        <p:spPr>
          <a:xfrm>
            <a:off x="418862" y="980123"/>
            <a:ext cx="3772614" cy="2110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The Problem: Centralized Bottlenecks</a:t>
            </a:r>
            <a:endParaRPr lang="en-US" sz="1300" dirty="0"/>
          </a:p>
        </p:txBody>
      </p:sp>
      <p:sp>
        <p:nvSpPr>
          <p:cNvPr id="4" name="Shape 2">
            <a:extLst>
              <a:ext uri="{FF2B5EF4-FFF2-40B4-BE49-F238E27FC236}">
                <a16:creationId xmlns:a16="http://schemas.microsoft.com/office/drawing/2014/main" id="{4D0F8D6B-FDBD-6AC3-1E2A-BBD4B186791C}"/>
              </a:ext>
            </a:extLst>
          </p:cNvPr>
          <p:cNvSpPr/>
          <p:nvPr/>
        </p:nvSpPr>
        <p:spPr>
          <a:xfrm>
            <a:off x="418862" y="1325761"/>
            <a:ext cx="6750368" cy="756880"/>
          </a:xfrm>
          <a:prstGeom prst="roundRect">
            <a:avLst>
              <a:gd name="adj" fmla="val 9665"/>
            </a:avLst>
          </a:prstGeom>
          <a:solidFill>
            <a:srgbClr val="112836"/>
          </a:solidFill>
          <a:ln w="15240">
            <a:solidFill>
              <a:srgbClr val="49606E"/>
            </a:solidFill>
            <a:prstDash val="solid"/>
          </a:ln>
        </p:spPr>
        <p:txBody>
          <a:bodyPr/>
          <a:lstStyle/>
          <a:p>
            <a:endParaRPr lang="en-IN" dirty="0"/>
          </a:p>
        </p:txBody>
      </p:sp>
      <p:sp>
        <p:nvSpPr>
          <p:cNvPr id="5" name="Shape 3">
            <a:extLst>
              <a:ext uri="{FF2B5EF4-FFF2-40B4-BE49-F238E27FC236}">
                <a16:creationId xmlns:a16="http://schemas.microsoft.com/office/drawing/2014/main" id="{44F33A59-915E-0808-3F3C-8538C579F862}"/>
              </a:ext>
            </a:extLst>
          </p:cNvPr>
          <p:cNvSpPr/>
          <p:nvPr/>
        </p:nvSpPr>
        <p:spPr>
          <a:xfrm>
            <a:off x="403622" y="1325761"/>
            <a:ext cx="60960" cy="756880"/>
          </a:xfrm>
          <a:prstGeom prst="roundRect">
            <a:avLst>
              <a:gd name="adj" fmla="val 29451"/>
            </a:avLst>
          </a:prstGeom>
          <a:solidFill>
            <a:srgbClr val="0A988B"/>
          </a:solidFill>
          <a:ln/>
        </p:spPr>
      </p:sp>
      <p:sp>
        <p:nvSpPr>
          <p:cNvPr id="6" name="Text 4">
            <a:extLst>
              <a:ext uri="{FF2B5EF4-FFF2-40B4-BE49-F238E27FC236}">
                <a16:creationId xmlns:a16="http://schemas.microsoft.com/office/drawing/2014/main" id="{21B8C608-A4E3-57FE-FFD5-EC0419DAD0ED}"/>
              </a:ext>
            </a:extLst>
          </p:cNvPr>
          <p:cNvSpPr/>
          <p:nvPr/>
        </p:nvSpPr>
        <p:spPr>
          <a:xfrm>
            <a:off x="599480" y="1460659"/>
            <a:ext cx="1408033" cy="1759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CAD6DE"/>
                </a:solidFill>
                <a:latin typeface="Unbounded" pitchFamily="34" charset="0"/>
              </a:rPr>
              <a:t>Team member 1:</a:t>
            </a:r>
            <a:endParaRPr lang="en-US" sz="1100" dirty="0"/>
          </a:p>
        </p:txBody>
      </p:sp>
      <p:sp>
        <p:nvSpPr>
          <p:cNvPr id="7" name="Text 5">
            <a:extLst>
              <a:ext uri="{FF2B5EF4-FFF2-40B4-BE49-F238E27FC236}">
                <a16:creationId xmlns:a16="http://schemas.microsoft.com/office/drawing/2014/main" id="{73F5CA36-AB2A-F3BB-4404-575B4C115DDE}"/>
              </a:ext>
            </a:extLst>
          </p:cNvPr>
          <p:cNvSpPr/>
          <p:nvPr/>
        </p:nvSpPr>
        <p:spPr>
          <a:xfrm>
            <a:off x="599480" y="1756291"/>
            <a:ext cx="6434852" cy="191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28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Dinesh Gorantla(RA2311050010075)</a:t>
            </a:r>
            <a:endParaRPr lang="en-US" sz="2800" dirty="0"/>
          </a:p>
        </p:txBody>
      </p:sp>
      <p:sp>
        <p:nvSpPr>
          <p:cNvPr id="8" name="Shape 6">
            <a:extLst>
              <a:ext uri="{FF2B5EF4-FFF2-40B4-BE49-F238E27FC236}">
                <a16:creationId xmlns:a16="http://schemas.microsoft.com/office/drawing/2014/main" id="{8509A8EA-A0FA-C3E1-C7A4-4C379E1A996F}"/>
              </a:ext>
            </a:extLst>
          </p:cNvPr>
          <p:cNvSpPr/>
          <p:nvPr/>
        </p:nvSpPr>
        <p:spPr>
          <a:xfrm>
            <a:off x="418862" y="2202299"/>
            <a:ext cx="6750368" cy="756880"/>
          </a:xfrm>
          <a:prstGeom prst="roundRect">
            <a:avLst>
              <a:gd name="adj" fmla="val 9665"/>
            </a:avLst>
          </a:prstGeom>
          <a:solidFill>
            <a:srgbClr val="112836"/>
          </a:solidFill>
          <a:ln w="15240">
            <a:solidFill>
              <a:srgbClr val="49606E"/>
            </a:solidFill>
            <a:prstDash val="solid"/>
          </a:ln>
        </p:spPr>
      </p:sp>
      <p:sp>
        <p:nvSpPr>
          <p:cNvPr id="9" name="Shape 7">
            <a:extLst>
              <a:ext uri="{FF2B5EF4-FFF2-40B4-BE49-F238E27FC236}">
                <a16:creationId xmlns:a16="http://schemas.microsoft.com/office/drawing/2014/main" id="{1EEFF3CD-10CA-171D-F969-7047F292ACC8}"/>
              </a:ext>
            </a:extLst>
          </p:cNvPr>
          <p:cNvSpPr/>
          <p:nvPr/>
        </p:nvSpPr>
        <p:spPr>
          <a:xfrm>
            <a:off x="403622" y="2202299"/>
            <a:ext cx="60960" cy="756880"/>
          </a:xfrm>
          <a:prstGeom prst="roundRect">
            <a:avLst>
              <a:gd name="adj" fmla="val 29451"/>
            </a:avLst>
          </a:prstGeom>
          <a:solidFill>
            <a:srgbClr val="0A988B"/>
          </a:solidFill>
          <a:ln/>
        </p:spPr>
      </p:sp>
      <p:sp>
        <p:nvSpPr>
          <p:cNvPr id="10" name="Text 8">
            <a:extLst>
              <a:ext uri="{FF2B5EF4-FFF2-40B4-BE49-F238E27FC236}">
                <a16:creationId xmlns:a16="http://schemas.microsoft.com/office/drawing/2014/main" id="{3ECE3131-49D6-F2C5-9B4D-F31407D1A1E8}"/>
              </a:ext>
            </a:extLst>
          </p:cNvPr>
          <p:cNvSpPr/>
          <p:nvPr/>
        </p:nvSpPr>
        <p:spPr>
          <a:xfrm>
            <a:off x="599480" y="2337197"/>
            <a:ext cx="1408033" cy="1759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Team Member 3:</a:t>
            </a:r>
            <a:endParaRPr lang="en-US" sz="1100" dirty="0"/>
          </a:p>
        </p:txBody>
      </p:sp>
      <p:sp>
        <p:nvSpPr>
          <p:cNvPr id="11" name="Text 9">
            <a:extLst>
              <a:ext uri="{FF2B5EF4-FFF2-40B4-BE49-F238E27FC236}">
                <a16:creationId xmlns:a16="http://schemas.microsoft.com/office/drawing/2014/main" id="{BA670342-53EA-98FA-EE30-BBB04F9D3420}"/>
              </a:ext>
            </a:extLst>
          </p:cNvPr>
          <p:cNvSpPr/>
          <p:nvPr/>
        </p:nvSpPr>
        <p:spPr>
          <a:xfrm>
            <a:off x="599480" y="2632829"/>
            <a:ext cx="6434852" cy="191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28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Ram Kumar Akula(RA2311050010086)</a:t>
            </a:r>
            <a:endParaRPr lang="en-US" sz="2800" dirty="0"/>
          </a:p>
        </p:txBody>
      </p:sp>
      <p:sp>
        <p:nvSpPr>
          <p:cNvPr id="12" name="Text 10">
            <a:extLst>
              <a:ext uri="{FF2B5EF4-FFF2-40B4-BE49-F238E27FC236}">
                <a16:creationId xmlns:a16="http://schemas.microsoft.com/office/drawing/2014/main" id="{FBF7EB03-BDF0-30A2-7A6E-92F8CD27F844}"/>
              </a:ext>
            </a:extLst>
          </p:cNvPr>
          <p:cNvSpPr/>
          <p:nvPr/>
        </p:nvSpPr>
        <p:spPr>
          <a:xfrm>
            <a:off x="7468791" y="980123"/>
            <a:ext cx="4452104" cy="2110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The Solution: Immutable Blockchain Records</a:t>
            </a:r>
            <a:endParaRPr lang="en-US" sz="1300" dirty="0"/>
          </a:p>
        </p:txBody>
      </p:sp>
      <p:sp>
        <p:nvSpPr>
          <p:cNvPr id="13" name="Shape 11">
            <a:extLst>
              <a:ext uri="{FF2B5EF4-FFF2-40B4-BE49-F238E27FC236}">
                <a16:creationId xmlns:a16="http://schemas.microsoft.com/office/drawing/2014/main" id="{F13DD45F-F15D-6443-135B-1594F8AE4291}"/>
              </a:ext>
            </a:extLst>
          </p:cNvPr>
          <p:cNvSpPr/>
          <p:nvPr/>
        </p:nvSpPr>
        <p:spPr>
          <a:xfrm>
            <a:off x="7468791" y="1325761"/>
            <a:ext cx="6750368" cy="756880"/>
          </a:xfrm>
          <a:prstGeom prst="roundRect">
            <a:avLst>
              <a:gd name="adj" fmla="val 9665"/>
            </a:avLst>
          </a:prstGeom>
          <a:solidFill>
            <a:srgbClr val="112836"/>
          </a:solidFill>
          <a:ln w="15240">
            <a:solidFill>
              <a:srgbClr val="0A988B"/>
            </a:solidFill>
            <a:prstDash val="solid"/>
          </a:ln>
        </p:spPr>
      </p:sp>
      <p:sp>
        <p:nvSpPr>
          <p:cNvPr id="14" name="Shape 12">
            <a:extLst>
              <a:ext uri="{FF2B5EF4-FFF2-40B4-BE49-F238E27FC236}">
                <a16:creationId xmlns:a16="http://schemas.microsoft.com/office/drawing/2014/main" id="{BB5FD769-8A57-179C-A7A6-32E427673A3C}"/>
              </a:ext>
            </a:extLst>
          </p:cNvPr>
          <p:cNvSpPr/>
          <p:nvPr/>
        </p:nvSpPr>
        <p:spPr>
          <a:xfrm>
            <a:off x="7453551" y="1325761"/>
            <a:ext cx="60960" cy="756880"/>
          </a:xfrm>
          <a:prstGeom prst="roundRect">
            <a:avLst>
              <a:gd name="adj" fmla="val 29451"/>
            </a:avLst>
          </a:prstGeom>
          <a:solidFill>
            <a:srgbClr val="0A988B"/>
          </a:solidFill>
          <a:ln/>
        </p:spPr>
      </p:sp>
      <p:sp>
        <p:nvSpPr>
          <p:cNvPr id="15" name="Text 13">
            <a:extLst>
              <a:ext uri="{FF2B5EF4-FFF2-40B4-BE49-F238E27FC236}">
                <a16:creationId xmlns:a16="http://schemas.microsoft.com/office/drawing/2014/main" id="{4F5BE652-390D-0BCC-1094-E8DB0FAE72AD}"/>
              </a:ext>
            </a:extLst>
          </p:cNvPr>
          <p:cNvSpPr/>
          <p:nvPr/>
        </p:nvSpPr>
        <p:spPr>
          <a:xfrm>
            <a:off x="7649408" y="1460659"/>
            <a:ext cx="2287786" cy="1759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Team Member 2 :</a:t>
            </a:r>
            <a:endParaRPr lang="en-US" sz="1100" dirty="0"/>
          </a:p>
        </p:txBody>
      </p:sp>
      <p:sp>
        <p:nvSpPr>
          <p:cNvPr id="16" name="Text 14">
            <a:extLst>
              <a:ext uri="{FF2B5EF4-FFF2-40B4-BE49-F238E27FC236}">
                <a16:creationId xmlns:a16="http://schemas.microsoft.com/office/drawing/2014/main" id="{6B42FB11-0E8D-E897-C657-60AC23276529}"/>
              </a:ext>
            </a:extLst>
          </p:cNvPr>
          <p:cNvSpPr/>
          <p:nvPr/>
        </p:nvSpPr>
        <p:spPr>
          <a:xfrm>
            <a:off x="7649408" y="1756291"/>
            <a:ext cx="6434852" cy="191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28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Vishnu Mandava(RA2311050010078</a:t>
            </a:r>
            <a:r>
              <a:rPr lang="en-US" sz="9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)</a:t>
            </a:r>
            <a:endParaRPr lang="en-US" sz="900" dirty="0"/>
          </a:p>
        </p:txBody>
      </p:sp>
      <p:sp>
        <p:nvSpPr>
          <p:cNvPr id="17" name="Shape 15">
            <a:extLst>
              <a:ext uri="{FF2B5EF4-FFF2-40B4-BE49-F238E27FC236}">
                <a16:creationId xmlns:a16="http://schemas.microsoft.com/office/drawing/2014/main" id="{CEEE42A2-C519-E91C-C192-00D7DE55C8E4}"/>
              </a:ext>
            </a:extLst>
          </p:cNvPr>
          <p:cNvSpPr/>
          <p:nvPr/>
        </p:nvSpPr>
        <p:spPr>
          <a:xfrm>
            <a:off x="7468791" y="2202299"/>
            <a:ext cx="6750368" cy="756880"/>
          </a:xfrm>
          <a:prstGeom prst="roundRect">
            <a:avLst>
              <a:gd name="adj" fmla="val 9665"/>
            </a:avLst>
          </a:prstGeom>
          <a:solidFill>
            <a:srgbClr val="112836"/>
          </a:solidFill>
          <a:ln w="15240">
            <a:solidFill>
              <a:srgbClr val="0A988B"/>
            </a:solidFill>
            <a:prstDash val="solid"/>
          </a:ln>
        </p:spPr>
      </p:sp>
      <p:sp>
        <p:nvSpPr>
          <p:cNvPr id="18" name="Shape 16">
            <a:extLst>
              <a:ext uri="{FF2B5EF4-FFF2-40B4-BE49-F238E27FC236}">
                <a16:creationId xmlns:a16="http://schemas.microsoft.com/office/drawing/2014/main" id="{08D164B1-433E-CAD8-A519-34B34CE5EB9A}"/>
              </a:ext>
            </a:extLst>
          </p:cNvPr>
          <p:cNvSpPr/>
          <p:nvPr/>
        </p:nvSpPr>
        <p:spPr>
          <a:xfrm>
            <a:off x="7453551" y="2202299"/>
            <a:ext cx="60960" cy="756880"/>
          </a:xfrm>
          <a:prstGeom prst="roundRect">
            <a:avLst>
              <a:gd name="adj" fmla="val 29451"/>
            </a:avLst>
          </a:prstGeom>
          <a:solidFill>
            <a:srgbClr val="0A988B"/>
          </a:solidFill>
          <a:ln/>
        </p:spPr>
      </p:sp>
      <p:sp>
        <p:nvSpPr>
          <p:cNvPr id="19" name="Text 17">
            <a:extLst>
              <a:ext uri="{FF2B5EF4-FFF2-40B4-BE49-F238E27FC236}">
                <a16:creationId xmlns:a16="http://schemas.microsoft.com/office/drawing/2014/main" id="{EE740C2D-9391-6691-3661-989288049274}"/>
              </a:ext>
            </a:extLst>
          </p:cNvPr>
          <p:cNvSpPr/>
          <p:nvPr/>
        </p:nvSpPr>
        <p:spPr>
          <a:xfrm>
            <a:off x="7649408" y="2337197"/>
            <a:ext cx="1408033" cy="1759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endParaRPr lang="en-US" sz="1100" dirty="0"/>
          </a:p>
        </p:txBody>
      </p:sp>
      <p:sp>
        <p:nvSpPr>
          <p:cNvPr id="20" name="Text 18">
            <a:extLst>
              <a:ext uri="{FF2B5EF4-FFF2-40B4-BE49-F238E27FC236}">
                <a16:creationId xmlns:a16="http://schemas.microsoft.com/office/drawing/2014/main" id="{1501DFB3-5758-0982-2F3D-A08E4D05A302}"/>
              </a:ext>
            </a:extLst>
          </p:cNvPr>
          <p:cNvSpPr/>
          <p:nvPr/>
        </p:nvSpPr>
        <p:spPr>
          <a:xfrm>
            <a:off x="7649408" y="2632829"/>
            <a:ext cx="6434852" cy="191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4800" dirty="0">
                <a:solidFill>
                  <a:srgbClr val="CAD6DE"/>
                </a:solidFill>
                <a:latin typeface="Cabin" pitchFamily="34" charset="0"/>
              </a:rPr>
              <a:t>          Thank You !!!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64727937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TM04033921[[fn=Damask]]</Template>
  <TotalTime>36</TotalTime>
  <Words>542</Words>
  <Application>Microsoft Office PowerPoint</Application>
  <PresentationFormat>Custom</PresentationFormat>
  <Paragraphs>65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3" baseType="lpstr">
      <vt:lpstr>Unbounded</vt:lpstr>
      <vt:lpstr>Rockwell</vt:lpstr>
      <vt:lpstr>Consolas</vt:lpstr>
      <vt:lpstr>Bookman Old Style</vt:lpstr>
      <vt:lpstr>Arial</vt:lpstr>
      <vt:lpstr>Cabin</vt:lpstr>
      <vt:lpstr>Damask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ram kumar</cp:lastModifiedBy>
  <cp:revision>2</cp:revision>
  <dcterms:created xsi:type="dcterms:W3CDTF">2025-11-10T08:02:00Z</dcterms:created>
  <dcterms:modified xsi:type="dcterms:W3CDTF">2025-11-10T08:39:16Z</dcterms:modified>
</cp:coreProperties>
</file>